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70" r:id="rId4"/>
    <p:sldId id="259" r:id="rId5"/>
    <p:sldId id="271" r:id="rId6"/>
    <p:sldId id="272" r:id="rId7"/>
    <p:sldId id="262" r:id="rId8"/>
    <p:sldId id="273" r:id="rId9"/>
    <p:sldId id="274" r:id="rId10"/>
    <p:sldId id="275" r:id="rId11"/>
    <p:sldId id="276" r:id="rId12"/>
    <p:sldId id="277" r:id="rId13"/>
    <p:sldId id="25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8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7CC7F-B634-490F-93A7-E64043E51E3F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328EF0-F35A-4639-A8E0-08A1CDCCCB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1993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09A77-C147-B1FD-9139-EB477AE9EB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CBA19F-0083-1537-7C08-A7B8019105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050F3E-70C8-A1C4-780D-DDE7F281F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79106-F635-453E-8BA0-E6B668AF8050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E0DE3-9265-B96A-8815-DE4835993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751EB-682B-99D5-DA14-E60C3C0A3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47402-4F5F-4B9C-AAE0-313DFBBA32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1318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A3428-02E5-4908-BCC7-84B133D0F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ACC2CC-6EAF-B25A-B38C-2A090E9B05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56641-3EAF-97BB-A494-B0FCFB857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79106-F635-453E-8BA0-E6B668AF8050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3B72D-E111-52F6-6D73-B32E32E09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8005E-481A-85BA-C998-22676C4D2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47402-4F5F-4B9C-AAE0-313DFBBA32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5189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241D97-28E8-9CD1-9CF8-99D1DE81B8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6AD63C-27FB-ADA2-4B93-78716C6D12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B263C-3687-6024-3C83-5B74203D7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79106-F635-453E-8BA0-E6B668AF8050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DF7E9-248A-526B-B15E-6F04D6DBB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CCC18-39D6-152F-88FE-0CAF7390C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47402-4F5F-4B9C-AAE0-313DFBBA32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9705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350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014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611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9248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566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525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6979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852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541E3-8037-BE6F-B4A6-E4AB74EF8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8E225-010E-9DA0-5068-EF2FDE4BB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C5DE6-FACD-C94A-C67C-4F3372796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79106-F635-453E-8BA0-E6B668AF8050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A9AF5-A13F-F886-06FA-642B57661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1A9BC-F27B-3E53-939A-56320E5C5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47402-4F5F-4B9C-AAE0-313DFBBA32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9427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9CB12-4B71-1B8C-157D-A08C82D65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44F063-D2D2-E105-A3B7-01584DD6C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3032D-B4B8-4443-74CA-67A9BD194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79106-F635-453E-8BA0-E6B668AF8050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3E9BF-FF3F-E542-5D96-3B0C09B13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B6A5A-91F8-A719-8F8B-4FE27B8CC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47402-4F5F-4B9C-AAE0-313DFBBA32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9491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29050-05BA-7DCC-C39A-DADD06EA5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7671E-44E3-2F08-1351-9C6F00D02A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E8C00F-96DA-0446-68FF-ED97436030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973387-363F-10E0-74F1-73AA39F4A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79106-F635-453E-8BA0-E6B668AF8050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350D7A-4C6A-5C34-6F4E-EA32BBA88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0BB4A7-2563-030C-7382-77A591B26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47402-4F5F-4B9C-AAE0-313DFBBA32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2385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85F14-BFAE-2884-D8ED-B9A1084E3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3364A-20D8-809B-09A1-C795CABE00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20A4D6-7230-3EDF-6116-7C38F0DE0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D9A00F-F31C-00D6-744B-C8BE28FA92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820348-330B-C957-4621-698C7F6671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60C0B5-CF6A-D09B-6FC4-341C29CC1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79106-F635-453E-8BA0-E6B668AF8050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BB677E-2EDC-D67B-965B-13E43B340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102C4D-0725-2168-A8D1-EB4B42BCD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47402-4F5F-4B9C-AAE0-313DFBBA32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5956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5A779-C0F8-6C60-F2F8-9DCE92196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EF66D3-8187-7C65-BA62-FAE7B163D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79106-F635-453E-8BA0-E6B668AF8050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347678-40F1-EFBF-1C71-A7A154542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FFA58E-669B-7F79-7B54-7FAE8499F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47402-4F5F-4B9C-AAE0-313DFBBA32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409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ADF934-12F7-97E9-7DB0-6E41F5F0D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79106-F635-453E-8BA0-E6B668AF8050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60BF61-B1D3-B818-3766-3A576D04D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7C1CE-5369-E3F3-4DC6-551292B70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47402-4F5F-4B9C-AAE0-313DFBBA32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2356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E6C33-FB1A-5898-4598-CAD44AA26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3720A-DC75-A0EB-1D78-D3EAEFDCD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8DF845-1430-5890-AF76-C2330BECB0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985CC5-2E09-A7DE-798B-C4E4E3EC0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79106-F635-453E-8BA0-E6B668AF8050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395BBA-E803-C778-97E4-011316C7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3BBFA0-1334-BA7E-6156-3A7CA53BE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47402-4F5F-4B9C-AAE0-313DFBBA32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1874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F0B11-2D62-B2E6-D640-19F1FC3AC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2CAB0D-F8FA-839C-CC4F-55DD4BAF34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393718-A932-F370-6181-75A272F5B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B06EBB-ED6C-D9F9-7326-60C43DFF6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79106-F635-453E-8BA0-E6B668AF8050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A6B0BD-2F76-7FE9-9400-176707973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096AA4-C81C-744B-DAA3-7CD69DC6E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47402-4F5F-4B9C-AAE0-313DFBBA32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1536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CE4823-32C6-7967-7053-331734FF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055076-9E0C-8358-1357-67060CF94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856AD-F11E-3678-EF5D-91E665F1CB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79106-F635-453E-8BA0-E6B668AF8050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9D20A-5A27-0BD5-E9C9-75DBD442EF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85303-2260-B5AB-F87B-69EDC90F21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47402-4F5F-4B9C-AAE0-313DFBBA32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1965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jpeg"/><Relationship Id="rId5" Type="http://schemas.openxmlformats.org/officeDocument/2006/relationships/image" Target="../media/image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A89-72E0-CD64-0D89-F587402ACA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4487"/>
            <a:ext cx="9144000" cy="1654627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br>
              <a:rPr lang="en-US" sz="2800" b="1" dirty="0">
                <a:solidFill>
                  <a:srgbClr val="0C3571"/>
                </a:solidFill>
                <a:latin typeface="Anantason Bold"/>
                <a:ea typeface="Anantason Bold"/>
                <a:cs typeface="Anantason Bold"/>
                <a:sym typeface="Anantason Bold"/>
              </a:rPr>
            </a:br>
            <a:br>
              <a:rPr lang="en-US" sz="2800" b="1" dirty="0">
                <a:solidFill>
                  <a:srgbClr val="0C3571"/>
                </a:solidFill>
                <a:latin typeface="Anantason Bold"/>
                <a:ea typeface="Anantason Bold"/>
                <a:cs typeface="Anantason Bold"/>
                <a:sym typeface="Anantason Bold"/>
              </a:rPr>
            </a:br>
            <a:br>
              <a:rPr lang="en-US" sz="2800" b="1" dirty="0">
                <a:solidFill>
                  <a:srgbClr val="0C3571"/>
                </a:solidFill>
                <a:latin typeface="Anantason Bold"/>
                <a:ea typeface="Anantason Bold"/>
                <a:cs typeface="Anantason Bold"/>
                <a:sym typeface="Anantason Bold"/>
              </a:rPr>
            </a:br>
            <a:br>
              <a:rPr lang="en-US" sz="2800" b="1" dirty="0">
                <a:solidFill>
                  <a:srgbClr val="0C3571"/>
                </a:solidFill>
                <a:latin typeface="Anantason Bold"/>
                <a:ea typeface="Anantason Bold"/>
                <a:cs typeface="Anantason Bold"/>
                <a:sym typeface="Anantason Bold"/>
              </a:rPr>
            </a:br>
            <a:br>
              <a:rPr lang="en-US" sz="2800" b="1" dirty="0">
                <a:solidFill>
                  <a:srgbClr val="0C3571"/>
                </a:solidFill>
                <a:latin typeface="Anantason Bold"/>
                <a:ea typeface="Anantason Bold"/>
                <a:cs typeface="Anantason Bold"/>
                <a:sym typeface="Anantason Bold"/>
              </a:rPr>
            </a:br>
            <a:r>
              <a:rPr lang="en-US" sz="4400" b="1" dirty="0">
                <a:solidFill>
                  <a:srgbClr val="0C3571"/>
                </a:solidFill>
                <a:latin typeface="Times New Roman" panose="02020603050405020304" pitchFamily="18" charset="0"/>
                <a:ea typeface="Anantason Bold"/>
                <a:cs typeface="Times New Roman" panose="02020603050405020304" pitchFamily="18" charset="0"/>
                <a:sym typeface="Anantason Bold"/>
              </a:rPr>
              <a:t>Capstone Project1 </a:t>
            </a:r>
            <a:br>
              <a:rPr lang="en-US" sz="4400" b="1" dirty="0">
                <a:solidFill>
                  <a:srgbClr val="0C3571"/>
                </a:solidFill>
                <a:latin typeface="Times New Roman" panose="02020603050405020304" pitchFamily="18" charset="0"/>
                <a:ea typeface="Anantason Bold"/>
                <a:cs typeface="Times New Roman" panose="02020603050405020304" pitchFamily="18" charset="0"/>
                <a:sym typeface="Anantason Bold"/>
              </a:rPr>
            </a:br>
            <a:r>
              <a:rPr lang="en-US" sz="2400" b="1" dirty="0">
                <a:solidFill>
                  <a:srgbClr val="0C3571"/>
                </a:solidFill>
                <a:latin typeface="Times New Roman" panose="02020603050405020304" pitchFamily="18" charset="0"/>
                <a:ea typeface="Anantason Bold"/>
                <a:cs typeface="Times New Roman" panose="02020603050405020304" pitchFamily="18" charset="0"/>
                <a:sym typeface="Anantason Bold"/>
              </a:rPr>
              <a:t>MANUFACTURING  EQUIPMENT  OUTPUT PREDICTION  WITH  LINEAR  REGRESSION</a:t>
            </a:r>
            <a:br>
              <a:rPr lang="en-US" sz="1400" b="1" dirty="0">
                <a:solidFill>
                  <a:srgbClr val="0C3571"/>
                </a:solidFill>
                <a:latin typeface="Anantason Bold"/>
                <a:ea typeface="Anantason Bold"/>
                <a:cs typeface="Anantason Bold"/>
                <a:sym typeface="Anantason Bold"/>
              </a:rPr>
            </a:br>
            <a:endParaRPr lang="en-IN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1FCD4F-364D-74AE-4D1A-A3A2E5DC4AED}"/>
              </a:ext>
            </a:extLst>
          </p:cNvPr>
          <p:cNvSpPr txBox="1"/>
          <p:nvPr/>
        </p:nvSpPr>
        <p:spPr>
          <a:xfrm>
            <a:off x="7522028" y="4225385"/>
            <a:ext cx="412568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</a:p>
          <a:p>
            <a:r>
              <a:rPr lang="en-I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T120100112:Amol Kulkarni</a:t>
            </a:r>
          </a:p>
          <a:p>
            <a:r>
              <a:rPr lang="en-I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T120100116:Abhishek</a:t>
            </a:r>
          </a:p>
          <a:p>
            <a:r>
              <a:rPr lang="en-I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T120100118: Harshitha Balaji</a:t>
            </a:r>
          </a:p>
          <a:p>
            <a:r>
              <a:rPr lang="en-I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T120100119 :Rahul R </a:t>
            </a:r>
            <a:r>
              <a:rPr lang="en-IN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Udhand</a:t>
            </a:r>
            <a:endParaRPr lang="en-IN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T120100120 :S Vani Reddy</a:t>
            </a:r>
          </a:p>
          <a:p>
            <a:r>
              <a:rPr lang="en-I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T120100121:Nandini 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254B8B-72EC-ABF6-5764-F09EC47A1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571" y="304800"/>
            <a:ext cx="1578429" cy="1055914"/>
          </a:xfrm>
          <a:prstGeom prst="rect">
            <a:avLst/>
          </a:prstGeom>
        </p:spPr>
      </p:pic>
      <p:pic>
        <p:nvPicPr>
          <p:cNvPr id="1026" name="Picture 2" descr="Linear Regression Models ...">
            <a:extLst>
              <a:ext uri="{FF2B5EF4-FFF2-40B4-BE49-F238E27FC236}">
                <a16:creationId xmlns:a16="http://schemas.microsoft.com/office/drawing/2014/main" id="{2FC53A60-5B0C-71A3-F139-96BB5B159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631" y="4111562"/>
            <a:ext cx="2838450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999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l="2910" t="47831"/>
          <a:stretch>
            <a:fillRect/>
          </a:stretch>
        </p:blipFill>
        <p:spPr>
          <a:xfrm>
            <a:off x="7753053" y="3271491"/>
            <a:ext cx="4438947" cy="35777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02754" y="1048444"/>
            <a:ext cx="2044898" cy="369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75"/>
              </a:lnSpc>
            </a:pPr>
            <a:r>
              <a:rPr lang="en-US" sz="1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0.87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925512" y="1557734"/>
            <a:ext cx="1399382" cy="174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375"/>
              </a:lnSpc>
            </a:pPr>
            <a:r>
              <a:rPr lang="en-US" sz="1200" b="1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R² Score</a:t>
            </a:r>
            <a:endParaRPr lang="en-US" sz="1200" b="1" dirty="0"/>
          </a:p>
        </p:txBody>
      </p:sp>
      <p:sp>
        <p:nvSpPr>
          <p:cNvPr id="6" name="Text 3"/>
          <p:cNvSpPr/>
          <p:nvPr/>
        </p:nvSpPr>
        <p:spPr>
          <a:xfrm>
            <a:off x="602754" y="1799730"/>
            <a:ext cx="2044898" cy="178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37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Strong predictive accuracy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2787551" y="1048444"/>
            <a:ext cx="2044898" cy="369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75"/>
              </a:lnSpc>
            </a:pPr>
            <a:r>
              <a:rPr lang="en-US" sz="1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12.3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3110309" y="1557734"/>
            <a:ext cx="1399382" cy="174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375"/>
              </a:lnSpc>
            </a:pPr>
            <a:r>
              <a:rPr lang="en-US" sz="1200" b="1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RMSE</a:t>
            </a:r>
            <a:endParaRPr lang="en-US" sz="1200" b="1" dirty="0"/>
          </a:p>
        </p:txBody>
      </p:sp>
      <p:sp>
        <p:nvSpPr>
          <p:cNvPr id="9" name="Text 6"/>
          <p:cNvSpPr/>
          <p:nvPr/>
        </p:nvSpPr>
        <p:spPr>
          <a:xfrm>
            <a:off x="2787551" y="1799730"/>
            <a:ext cx="2044898" cy="178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37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Low prediction error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4972348" y="1048444"/>
            <a:ext cx="2044898" cy="369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75"/>
              </a:lnSpc>
            </a:pPr>
            <a:r>
              <a:rPr lang="en-US" sz="1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9.1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5295107" y="1557734"/>
            <a:ext cx="1399382" cy="174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375"/>
              </a:lnSpc>
            </a:pPr>
            <a:r>
              <a:rPr lang="en-US" sz="1200" b="1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MAE</a:t>
            </a:r>
            <a:endParaRPr lang="en-US" sz="1200" b="1" dirty="0"/>
          </a:p>
        </p:txBody>
      </p:sp>
      <p:sp>
        <p:nvSpPr>
          <p:cNvPr id="12" name="Text 9"/>
          <p:cNvSpPr/>
          <p:nvPr/>
        </p:nvSpPr>
        <p:spPr>
          <a:xfrm>
            <a:off x="4972348" y="1799730"/>
            <a:ext cx="2044898" cy="178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37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Average absolute error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602754" y="2216547"/>
            <a:ext cx="1679873" cy="174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1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Deployment Architecture</a:t>
            </a:r>
            <a:endParaRPr lang="en-US" sz="1200" dirty="0"/>
          </a:p>
        </p:txBody>
      </p:sp>
      <p:sp>
        <p:nvSpPr>
          <p:cNvPr id="14" name="Shape 11"/>
          <p:cNvSpPr/>
          <p:nvPr/>
        </p:nvSpPr>
        <p:spPr>
          <a:xfrm>
            <a:off x="602754" y="2517279"/>
            <a:ext cx="12700" cy="2165350"/>
          </a:xfrm>
          <a:prstGeom prst="roundRect">
            <a:avLst>
              <a:gd name="adj" fmla="val 370237"/>
            </a:avLst>
          </a:prstGeom>
          <a:solidFill>
            <a:srgbClr val="C8C9CF"/>
          </a:solidFill>
          <a:ln/>
        </p:spPr>
      </p:sp>
      <p:sp>
        <p:nvSpPr>
          <p:cNvPr id="15" name="Shape 12"/>
          <p:cNvSpPr/>
          <p:nvPr/>
        </p:nvSpPr>
        <p:spPr>
          <a:xfrm>
            <a:off x="615455" y="2517280"/>
            <a:ext cx="6401791" cy="881261"/>
          </a:xfrm>
          <a:prstGeom prst="rect">
            <a:avLst/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727373" y="2635548"/>
            <a:ext cx="1665188" cy="174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Stream API Development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727373" y="2922290"/>
            <a:ext cx="5967116" cy="3579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Real-time prediction service using FastAPI with JSON input/output interface for seamless integration.</a:t>
            </a:r>
            <a:endParaRPr lang="en-US" sz="1200" dirty="0"/>
          </a:p>
        </p:txBody>
      </p:sp>
      <p:sp>
        <p:nvSpPr>
          <p:cNvPr id="18" name="Shape 15"/>
          <p:cNvSpPr/>
          <p:nvPr/>
        </p:nvSpPr>
        <p:spPr>
          <a:xfrm>
            <a:off x="615455" y="3622377"/>
            <a:ext cx="6401791" cy="1060252"/>
          </a:xfrm>
          <a:prstGeom prst="rect">
            <a:avLst/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9" name="Text 16"/>
          <p:cNvSpPr/>
          <p:nvPr/>
        </p:nvSpPr>
        <p:spPr>
          <a:xfrm>
            <a:off x="727373" y="3740646"/>
            <a:ext cx="1596926" cy="174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Docker Containerization</a:t>
            </a:r>
            <a:endParaRPr lang="en-US" sz="1200" dirty="0"/>
          </a:p>
        </p:txBody>
      </p:sp>
      <p:sp>
        <p:nvSpPr>
          <p:cNvPr id="20" name="Text 17"/>
          <p:cNvSpPr/>
          <p:nvPr/>
        </p:nvSpPr>
        <p:spPr>
          <a:xfrm>
            <a:off x="727373" y="4027388"/>
            <a:ext cx="6023868" cy="536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Scalable deployment solution with container orchestration for production environments and cloud deployment.</a:t>
            </a:r>
            <a:endParaRPr lang="en-US" sz="1200" dirty="0"/>
          </a:p>
        </p:txBody>
      </p:sp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449" y="1260674"/>
            <a:ext cx="1995884" cy="1995884"/>
          </a:xfrm>
          <a:prstGeom prst="rect">
            <a:avLst/>
          </a:prstGeom>
        </p:spPr>
      </p:pic>
      <p:sp>
        <p:nvSpPr>
          <p:cNvPr id="22" name="Text 18"/>
          <p:cNvSpPr/>
          <p:nvPr/>
        </p:nvSpPr>
        <p:spPr>
          <a:xfrm>
            <a:off x="770632" y="5060355"/>
            <a:ext cx="6246614" cy="3579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12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Achievement:</a:t>
            </a: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Successfully delivered a production-ready linear regression model with 87% accuracy, complete with containerized API deployment, enabling real-time manufacturing output predictions and operational optimization.</a:t>
            </a:r>
            <a:endParaRPr lang="en-US" sz="1200" dirty="0"/>
          </a:p>
        </p:txBody>
      </p:sp>
      <p:sp>
        <p:nvSpPr>
          <p:cNvPr id="23" name="Shape 19"/>
          <p:cNvSpPr/>
          <p:nvPr/>
        </p:nvSpPr>
        <p:spPr>
          <a:xfrm>
            <a:off x="602754" y="4934446"/>
            <a:ext cx="12700" cy="609798"/>
          </a:xfrm>
          <a:prstGeom prst="rect">
            <a:avLst/>
          </a:prstGeom>
          <a:solidFill>
            <a:srgbClr val="505468"/>
          </a:solidFill>
          <a:ln/>
        </p:spPr>
      </p:sp>
      <p:pic>
        <p:nvPicPr>
          <p:cNvPr id="2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754" y="5670154"/>
            <a:ext cx="1014512" cy="71298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87ADD1F-D45A-8F7D-1C92-108B6142B7D1}"/>
              </a:ext>
            </a:extLst>
          </p:cNvPr>
          <p:cNvSpPr txBox="1"/>
          <p:nvPr/>
        </p:nvSpPr>
        <p:spPr>
          <a:xfrm>
            <a:off x="86293" y="-16143"/>
            <a:ext cx="1041762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 &amp; Performance Analysis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508CBBC-36A9-D7F5-7029-72081CC3A0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9093" y="-7470"/>
            <a:ext cx="1578429" cy="105591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708600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640" y="1165919"/>
            <a:ext cx="555228" cy="6663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626895" y="1276946"/>
            <a:ext cx="1388269" cy="173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33"/>
              </a:lnSpc>
            </a:pPr>
            <a:r>
              <a:rPr lang="en-US" sz="1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Equipment Sensors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5626894" y="1516956"/>
            <a:ext cx="6176467" cy="177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Real-time data collection from manufacturing equipment sensors</a:t>
            </a: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0640" y="1832273"/>
            <a:ext cx="555228" cy="6663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626895" y="1943299"/>
            <a:ext cx="1388269" cy="173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33"/>
              </a:lnSpc>
            </a:pPr>
            <a:r>
              <a:rPr lang="en-US" sz="1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FastAPI Stream API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626894" y="2183308"/>
            <a:ext cx="6176467" cy="177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RESTful endpoints accept sensor inputs and return predictions instantly</a:t>
            </a:r>
            <a:endParaRPr lang="en-US" sz="12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0640" y="2498626"/>
            <a:ext cx="555228" cy="66635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626895" y="2609652"/>
            <a:ext cx="1388269" cy="173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33"/>
              </a:lnSpc>
            </a:pPr>
            <a:r>
              <a:rPr lang="en-US" sz="1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Kafka Streaming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5626894" y="2849662"/>
            <a:ext cx="6176467" cy="177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Scalable, low-latency data ingestion pipeline</a:t>
            </a:r>
            <a:endParaRPr lang="en-US" sz="12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0640" y="3164979"/>
            <a:ext cx="555228" cy="66635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626895" y="3276006"/>
            <a:ext cx="1388269" cy="173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33"/>
              </a:lnSpc>
            </a:pPr>
            <a:r>
              <a:rPr lang="en-US" sz="1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 Inference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5626894" y="3516015"/>
            <a:ext cx="6176467" cy="177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Linear regression predictions delivered in real-time</a:t>
            </a:r>
            <a:endParaRPr lang="en-US" sz="1200" dirty="0"/>
          </a:p>
        </p:txBody>
      </p:sp>
      <p:sp>
        <p:nvSpPr>
          <p:cNvPr id="16" name="Text 9"/>
          <p:cNvSpPr/>
          <p:nvPr/>
        </p:nvSpPr>
        <p:spPr>
          <a:xfrm>
            <a:off x="4960640" y="4067275"/>
            <a:ext cx="1914922" cy="173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33"/>
              </a:lnSpc>
            </a:pPr>
            <a:r>
              <a:rPr lang="en-US" sz="1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Implementation Features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4960640" y="4351734"/>
            <a:ext cx="3997226" cy="177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375"/>
              </a:lnSpc>
              <a:buSzPct val="100000"/>
              <a:buChar char="•"/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FastAPI framework enabling high-performance RESTful services</a:t>
            </a:r>
            <a:endParaRPr lang="en-US" sz="1200" dirty="0"/>
          </a:p>
        </p:txBody>
      </p:sp>
      <p:sp>
        <p:nvSpPr>
          <p:cNvPr id="18" name="Text 11"/>
          <p:cNvSpPr/>
          <p:nvPr/>
        </p:nvSpPr>
        <p:spPr>
          <a:xfrm>
            <a:off x="4960640" y="4568131"/>
            <a:ext cx="3997226" cy="177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375"/>
              </a:lnSpc>
              <a:buSzPct val="100000"/>
              <a:buChar char="•"/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Kafka integration for continuous data streaming capabilities</a:t>
            </a:r>
            <a:endParaRPr lang="en-US" sz="1200" dirty="0"/>
          </a:p>
        </p:txBody>
      </p:sp>
      <p:sp>
        <p:nvSpPr>
          <p:cNvPr id="19" name="Text 12"/>
          <p:cNvSpPr/>
          <p:nvPr/>
        </p:nvSpPr>
        <p:spPr>
          <a:xfrm>
            <a:off x="4960640" y="4784527"/>
            <a:ext cx="3997226" cy="177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375"/>
              </a:lnSpc>
              <a:buSzPct val="100000"/>
              <a:buChar char="•"/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Real-time model inference with sub-second response times</a:t>
            </a:r>
            <a:endParaRPr lang="en-US" sz="1200" dirty="0"/>
          </a:p>
        </p:txBody>
      </p:sp>
      <p:sp>
        <p:nvSpPr>
          <p:cNvPr id="20" name="Text 13"/>
          <p:cNvSpPr/>
          <p:nvPr/>
        </p:nvSpPr>
        <p:spPr>
          <a:xfrm>
            <a:off x="4960640" y="5000922"/>
            <a:ext cx="3997226" cy="177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375"/>
              </a:lnSpc>
              <a:buSzPct val="100000"/>
              <a:buChar char="•"/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Scalable architecture supporting multiple equipment streams</a:t>
            </a:r>
            <a:endParaRPr lang="en-US" sz="1200" dirty="0"/>
          </a:p>
        </p:txBody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8"/>
          <a:srcRect l="5473" t="17955" b="17759"/>
          <a:stretch>
            <a:fillRect/>
          </a:stretch>
        </p:blipFill>
        <p:spPr>
          <a:xfrm>
            <a:off x="9515474" y="4745732"/>
            <a:ext cx="2676525" cy="21122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F7834B0-F418-3C39-D0AB-556B1B3F258C}"/>
              </a:ext>
            </a:extLst>
          </p:cNvPr>
          <p:cNvSpPr txBox="1"/>
          <p:nvPr/>
        </p:nvSpPr>
        <p:spPr>
          <a:xfrm>
            <a:off x="4960640" y="-136356"/>
            <a:ext cx="1041762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 API Deployment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9176574-2FD3-0181-FFC0-5C16D394C2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32596" y="89810"/>
            <a:ext cx="1578429" cy="105591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539949" y="1752203"/>
            <a:ext cx="3601144" cy="1395512"/>
          </a:xfrm>
          <a:prstGeom prst="roundRect">
            <a:avLst>
              <a:gd name="adj" fmla="val 464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700584" y="1912838"/>
            <a:ext cx="2665611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5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Complete Pipeline Packaging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700584" y="2246511"/>
            <a:ext cx="3279874" cy="740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208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FastAPI service, linear regression model, and all dependencies bundled into portable Docker containers</a:t>
            </a:r>
            <a:endParaRPr lang="en-US" sz="1208" dirty="0"/>
          </a:p>
        </p:txBody>
      </p:sp>
      <p:sp>
        <p:nvSpPr>
          <p:cNvPr id="6" name="Shape 4"/>
          <p:cNvSpPr/>
          <p:nvPr/>
        </p:nvSpPr>
        <p:spPr>
          <a:xfrm>
            <a:off x="4295379" y="1752203"/>
            <a:ext cx="3601144" cy="1395512"/>
          </a:xfrm>
          <a:prstGeom prst="roundRect">
            <a:avLst>
              <a:gd name="adj" fmla="val 464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456013" y="1912838"/>
            <a:ext cx="2763540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5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Multi-Container Orchestration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4456014" y="2246511"/>
            <a:ext cx="3279874" cy="740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208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Docker Compose managing API service, Kafka broker, and supporting databases seamlessly</a:t>
            </a:r>
            <a:endParaRPr lang="en-US" sz="1208" dirty="0"/>
          </a:p>
        </p:txBody>
      </p:sp>
      <p:sp>
        <p:nvSpPr>
          <p:cNvPr id="9" name="Shape 7"/>
          <p:cNvSpPr/>
          <p:nvPr/>
        </p:nvSpPr>
        <p:spPr>
          <a:xfrm>
            <a:off x="8050808" y="1752203"/>
            <a:ext cx="3601144" cy="1395512"/>
          </a:xfrm>
          <a:prstGeom prst="roundRect">
            <a:avLst>
              <a:gd name="adj" fmla="val 464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8211443" y="1912838"/>
            <a:ext cx="2342952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5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Environment Consistency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8211444" y="2246511"/>
            <a:ext cx="3279874" cy="493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208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Identical deployment across development, testing, and production environments</a:t>
            </a:r>
            <a:endParaRPr lang="en-US" sz="1208" dirty="0"/>
          </a:p>
        </p:txBody>
      </p:sp>
      <p:sp>
        <p:nvSpPr>
          <p:cNvPr id="12" name="Text 10"/>
          <p:cNvSpPr/>
          <p:nvPr/>
        </p:nvSpPr>
        <p:spPr>
          <a:xfrm>
            <a:off x="539948" y="3379093"/>
            <a:ext cx="1928515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5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Deployment Benefits</a:t>
            </a:r>
            <a:endParaRPr lang="en-US" sz="150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49" y="3851573"/>
            <a:ext cx="462856" cy="462856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1195586" y="3981747"/>
            <a:ext cx="2085182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5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Simplified Deployment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1195586" y="4315420"/>
            <a:ext cx="2919809" cy="987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208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Single-command deployment across multiple environments eliminates configuration complexities and reduces deployment time from hours to minutes.</a:t>
            </a:r>
            <a:endParaRPr lang="en-US" sz="1208" dirty="0"/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178" y="3851573"/>
            <a:ext cx="462856" cy="462856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4963815" y="3981747"/>
            <a:ext cx="1938238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5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Runtime Consistency</a:t>
            </a:r>
            <a:endParaRPr lang="en-US" sz="1500" dirty="0"/>
          </a:p>
        </p:txBody>
      </p:sp>
      <p:sp>
        <p:nvSpPr>
          <p:cNvPr id="18" name="Text 14"/>
          <p:cNvSpPr/>
          <p:nvPr/>
        </p:nvSpPr>
        <p:spPr>
          <a:xfrm>
            <a:off x="4963815" y="4315420"/>
            <a:ext cx="2919908" cy="987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208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Encapsulated dependencies ensure identical behaviour regardless of host system, eliminating "it works on my machine" issues.</a:t>
            </a:r>
            <a:endParaRPr lang="en-US" sz="1208" dirty="0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6506" y="3851573"/>
            <a:ext cx="462856" cy="462856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8732143" y="3981747"/>
            <a:ext cx="1928515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5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Rapid Scaling</a:t>
            </a:r>
            <a:endParaRPr lang="en-US" sz="1500" dirty="0"/>
          </a:p>
        </p:txBody>
      </p:sp>
      <p:sp>
        <p:nvSpPr>
          <p:cNvPr id="21" name="Text 16"/>
          <p:cNvSpPr/>
          <p:nvPr/>
        </p:nvSpPr>
        <p:spPr>
          <a:xfrm>
            <a:off x="8732144" y="4315420"/>
            <a:ext cx="2919809" cy="987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208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Container orchestration enables instant horizontal scaling and zero-downtime updates, supporting growing manufacturing demands.</a:t>
            </a:r>
            <a:endParaRPr lang="en-US" sz="1208" dirty="0"/>
          </a:p>
        </p:txBody>
      </p:sp>
      <p:sp>
        <p:nvSpPr>
          <p:cNvPr id="22" name="Shape 17"/>
          <p:cNvSpPr/>
          <p:nvPr/>
        </p:nvSpPr>
        <p:spPr>
          <a:xfrm>
            <a:off x="400050" y="5858865"/>
            <a:ext cx="11695510" cy="955727"/>
          </a:xfrm>
          <a:prstGeom prst="roundRect">
            <a:avLst>
              <a:gd name="adj" fmla="val 7181"/>
            </a:avLst>
          </a:prstGeom>
          <a:solidFill>
            <a:srgbClr val="D4D5DE"/>
          </a:solidFill>
          <a:ln/>
        </p:spPr>
      </p:sp>
      <p:pic>
        <p:nvPicPr>
          <p:cNvPr id="2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224" y="6224488"/>
            <a:ext cx="192782" cy="154285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1148159" y="6112719"/>
            <a:ext cx="10456466" cy="493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208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Real-World Impact:</a:t>
            </a:r>
            <a:r>
              <a:rPr lang="en-US" sz="1208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Successfully deployed identical container images on local servers and AWS cloud platforms, accelerating team collaboration and reducing deployment errors by 90%.</a:t>
            </a:r>
            <a:endParaRPr lang="en-US" sz="1208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B00D06-E932-698E-B796-8859F09915BB}"/>
              </a:ext>
            </a:extLst>
          </p:cNvPr>
          <p:cNvSpPr txBox="1"/>
          <p:nvPr/>
        </p:nvSpPr>
        <p:spPr>
          <a:xfrm>
            <a:off x="771377" y="201815"/>
            <a:ext cx="1041762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Docker Deployment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84EAA8C-D5AA-D224-6B52-AB87AD5C37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571" y="304800"/>
            <a:ext cx="1578429" cy="10559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0120" y="305792"/>
            <a:ext cx="11231761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375"/>
              </a:lnSpc>
            </a:pPr>
            <a:endParaRPr lang="en-US" sz="1400" dirty="0"/>
          </a:p>
        </p:txBody>
      </p:sp>
      <p:sp>
        <p:nvSpPr>
          <p:cNvPr id="3" name="Shape 1"/>
          <p:cNvSpPr/>
          <p:nvPr/>
        </p:nvSpPr>
        <p:spPr>
          <a:xfrm>
            <a:off x="480120" y="1437381"/>
            <a:ext cx="3652441" cy="1706265"/>
          </a:xfrm>
          <a:prstGeom prst="roundRect">
            <a:avLst>
              <a:gd name="adj" fmla="val 535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69" y="1437381"/>
            <a:ext cx="76200" cy="170626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93440" y="1593552"/>
            <a:ext cx="171469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600" b="1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Achievement</a:t>
            </a:r>
            <a:endParaRPr lang="en-US" sz="1600" b="1" dirty="0"/>
          </a:p>
        </p:txBody>
      </p:sp>
      <p:sp>
        <p:nvSpPr>
          <p:cNvPr id="6" name="Text 3"/>
          <p:cNvSpPr/>
          <p:nvPr/>
        </p:nvSpPr>
        <p:spPr>
          <a:xfrm>
            <a:off x="693440" y="1890118"/>
            <a:ext cx="3282950" cy="1097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Successfully deployed a production-ready linear regression model with real-time streaming capabilities and containerised infrastructure, enabling dynamic equipment performance monitoring.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4269681" y="1437381"/>
            <a:ext cx="3652540" cy="1706265"/>
          </a:xfrm>
          <a:prstGeom prst="roundRect">
            <a:avLst>
              <a:gd name="adj" fmla="val 535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631" y="1437381"/>
            <a:ext cx="76200" cy="170626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483001" y="1593552"/>
            <a:ext cx="171469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600" b="1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Business Impact</a:t>
            </a:r>
            <a:endParaRPr lang="en-US" sz="1600" b="1" dirty="0"/>
          </a:p>
        </p:txBody>
      </p:sp>
      <p:sp>
        <p:nvSpPr>
          <p:cNvPr id="10" name="Text 6"/>
          <p:cNvSpPr/>
          <p:nvPr/>
        </p:nvSpPr>
        <p:spPr>
          <a:xfrm>
            <a:off x="4483001" y="1890117"/>
            <a:ext cx="3283049" cy="877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Manufacturing teams can now optimise equipment performance in real-time, significantly reducing unexpected downtime and improving operational efficiency by up to 25%.</a:t>
            </a:r>
            <a:endParaRPr lang="en-US" sz="1400" dirty="0"/>
          </a:p>
        </p:txBody>
      </p:sp>
      <p:sp>
        <p:nvSpPr>
          <p:cNvPr id="11" name="Shape 7"/>
          <p:cNvSpPr/>
          <p:nvPr/>
        </p:nvSpPr>
        <p:spPr>
          <a:xfrm>
            <a:off x="8059341" y="1437381"/>
            <a:ext cx="3652540" cy="1706265"/>
          </a:xfrm>
          <a:prstGeom prst="roundRect">
            <a:avLst>
              <a:gd name="adj" fmla="val 535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91" y="1437381"/>
            <a:ext cx="76200" cy="170626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272661" y="1593552"/>
            <a:ext cx="171469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600" b="1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Technical Excellence</a:t>
            </a:r>
            <a:endParaRPr lang="en-US" sz="1600" b="1" dirty="0"/>
          </a:p>
        </p:txBody>
      </p:sp>
      <p:sp>
        <p:nvSpPr>
          <p:cNvPr id="14" name="Text 9"/>
          <p:cNvSpPr/>
          <p:nvPr/>
        </p:nvSpPr>
        <p:spPr>
          <a:xfrm>
            <a:off x="8272661" y="1890117"/>
            <a:ext cx="3283049" cy="877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Containerised deployment ensures reproducibility and scalability, providing a robust foundation for future model iterations and enterprise-wide adoption.</a:t>
            </a:r>
            <a:endParaRPr lang="en-US" sz="1400" dirty="0"/>
          </a:p>
        </p:txBody>
      </p:sp>
      <p:sp>
        <p:nvSpPr>
          <p:cNvPr id="15" name="Text 10"/>
          <p:cNvSpPr/>
          <p:nvPr/>
        </p:nvSpPr>
        <p:spPr>
          <a:xfrm>
            <a:off x="480119" y="3349327"/>
            <a:ext cx="171469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600" b="1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Future Roadmap</a:t>
            </a:r>
            <a:endParaRPr lang="en-US" sz="1600" b="1" dirty="0"/>
          </a:p>
        </p:txBody>
      </p:sp>
      <p:sp>
        <p:nvSpPr>
          <p:cNvPr id="16" name="Text 11"/>
          <p:cNvSpPr/>
          <p:nvPr/>
        </p:nvSpPr>
        <p:spPr>
          <a:xfrm>
            <a:off x="480119" y="3769320"/>
            <a:ext cx="13712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400" b="1" dirty="0">
                <a:solidFill>
                  <a:srgbClr val="5B5F71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400" b="1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20" y="3983335"/>
            <a:ext cx="3652441" cy="1905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480119" y="4089995"/>
            <a:ext cx="171469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400" b="1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Advanced Modelling</a:t>
            </a:r>
            <a:endParaRPr lang="en-US" sz="1400" b="1" dirty="0"/>
          </a:p>
        </p:txBody>
      </p:sp>
      <p:sp>
        <p:nvSpPr>
          <p:cNvPr id="19" name="Text 13"/>
          <p:cNvSpPr/>
          <p:nvPr/>
        </p:nvSpPr>
        <p:spPr>
          <a:xfrm>
            <a:off x="480120" y="4386560"/>
            <a:ext cx="3652441" cy="438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Extend to multi-variate regression and ensemble methods for enhanced prediction accuracy</a:t>
            </a:r>
            <a:endParaRPr lang="en-US" sz="1400" dirty="0"/>
          </a:p>
        </p:txBody>
      </p:sp>
      <p:sp>
        <p:nvSpPr>
          <p:cNvPr id="20" name="Text 14"/>
          <p:cNvSpPr/>
          <p:nvPr/>
        </p:nvSpPr>
        <p:spPr>
          <a:xfrm>
            <a:off x="4269681" y="3769320"/>
            <a:ext cx="13712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400" b="1" dirty="0">
                <a:solidFill>
                  <a:srgbClr val="5B5F71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400" b="1" dirty="0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681" y="3983335"/>
            <a:ext cx="3652540" cy="1905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4269681" y="4089995"/>
            <a:ext cx="171469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400" b="1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Intelligent Alerting</a:t>
            </a:r>
            <a:endParaRPr lang="en-US" sz="1400" b="1" dirty="0"/>
          </a:p>
        </p:txBody>
      </p:sp>
      <p:sp>
        <p:nvSpPr>
          <p:cNvPr id="23" name="Text 16"/>
          <p:cNvSpPr/>
          <p:nvPr/>
        </p:nvSpPr>
        <p:spPr>
          <a:xfrm>
            <a:off x="4269681" y="4386560"/>
            <a:ext cx="3652540" cy="438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Integrate proactive alerting systems for predictive maintenance and anomaly detection</a:t>
            </a:r>
            <a:endParaRPr lang="en-US" sz="1400" dirty="0"/>
          </a:p>
        </p:txBody>
      </p:sp>
      <p:sp>
        <p:nvSpPr>
          <p:cNvPr id="24" name="Text 17"/>
          <p:cNvSpPr/>
          <p:nvPr/>
        </p:nvSpPr>
        <p:spPr>
          <a:xfrm>
            <a:off x="8059341" y="3769320"/>
            <a:ext cx="13712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400" b="1" dirty="0">
                <a:solidFill>
                  <a:srgbClr val="5B5F71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400" b="1" dirty="0"/>
          </a:p>
        </p:txBody>
      </p:sp>
      <p:pic>
        <p:nvPicPr>
          <p:cNvPr id="25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341" y="3983335"/>
            <a:ext cx="3652540" cy="19050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8059341" y="4089995"/>
            <a:ext cx="171469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400" b="1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Enterprise Scaling</a:t>
            </a:r>
            <a:endParaRPr lang="en-US" sz="1400" b="1" dirty="0"/>
          </a:p>
        </p:txBody>
      </p:sp>
      <p:sp>
        <p:nvSpPr>
          <p:cNvPr id="27" name="Text 19"/>
          <p:cNvSpPr/>
          <p:nvPr/>
        </p:nvSpPr>
        <p:spPr>
          <a:xfrm>
            <a:off x="8059341" y="4386560"/>
            <a:ext cx="3652540" cy="438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Deploy on Kubernetes infrastructure for enterprise-grade scalability and resilience</a:t>
            </a:r>
            <a:endParaRPr lang="en-US" sz="1400" dirty="0"/>
          </a:p>
        </p:txBody>
      </p:sp>
      <p:sp>
        <p:nvSpPr>
          <p:cNvPr id="29" name="Text 21"/>
          <p:cNvSpPr/>
          <p:nvPr/>
        </p:nvSpPr>
        <p:spPr>
          <a:xfrm>
            <a:off x="388243" y="5538539"/>
            <a:ext cx="487610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75"/>
              </a:lnSpc>
            </a:pPr>
            <a:r>
              <a:rPr lang="en-US" sz="14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Delivering Scalable, Reliable Predictions for Manufacturing</a:t>
            </a:r>
            <a:endParaRPr 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A9192C-DD60-DC37-1D2D-65A5FB6C01AE}"/>
              </a:ext>
            </a:extLst>
          </p:cNvPr>
          <p:cNvSpPr txBox="1"/>
          <p:nvPr/>
        </p:nvSpPr>
        <p:spPr>
          <a:xfrm>
            <a:off x="381000" y="-86395"/>
            <a:ext cx="104176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4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C266F1F-149E-98DD-8A5C-0CEFFD4D52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2571" y="233362"/>
            <a:ext cx="1578429" cy="1055914"/>
          </a:xfrm>
          <a:prstGeom prst="rect">
            <a:avLst/>
          </a:prstGeom>
        </p:spPr>
      </p:pic>
      <p:pic>
        <p:nvPicPr>
          <p:cNvPr id="6146" name="Picture 2" descr="Grey thankyou card label template on ...">
            <a:extLst>
              <a:ext uri="{FF2B5EF4-FFF2-40B4-BE49-F238E27FC236}">
                <a16:creationId xmlns:a16="http://schemas.microsoft.com/office/drawing/2014/main" id="{C3A2496B-10A2-C393-D3B8-F8542E083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6078" y="5172075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A4D34-C2E1-C9C0-E176-2E6A147A3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A228EE-FED1-835D-6A31-D4A60C3188B4}"/>
              </a:ext>
            </a:extLst>
          </p:cNvPr>
          <p:cNvSpPr txBox="1"/>
          <p:nvPr/>
        </p:nvSpPr>
        <p:spPr>
          <a:xfrm>
            <a:off x="1023257" y="2490281"/>
            <a:ext cx="1038497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8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Queries ???</a:t>
            </a:r>
            <a:endParaRPr lang="en-IN" sz="4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D9250A-B516-92CD-8809-B1DD666EA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571" y="304800"/>
            <a:ext cx="1578429" cy="10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14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F4FF4-00BA-A1C5-E0CC-38FA5B53A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1916FD-ED1C-0F78-2F73-11D99106FDA9}"/>
              </a:ext>
            </a:extLst>
          </p:cNvPr>
          <p:cNvSpPr txBox="1"/>
          <p:nvPr/>
        </p:nvSpPr>
        <p:spPr>
          <a:xfrm>
            <a:off x="925286" y="566057"/>
            <a:ext cx="1041762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 of the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generation &amp; Loading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Exploration &amp; Understanding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 &amp; Feature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Building &amp;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 &amp; Performance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 API 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Docker 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4F2C56-1EF1-7471-9A81-2F481FC85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571" y="304800"/>
            <a:ext cx="1578429" cy="10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5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r="2099" b="13622"/>
          <a:stretch>
            <a:fillRect/>
          </a:stretch>
        </p:blipFill>
        <p:spPr>
          <a:xfrm>
            <a:off x="7972630" y="1356221"/>
            <a:ext cx="4101778" cy="544688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02755" y="1248569"/>
            <a:ext cx="2893616" cy="215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333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Manufacturing Efficiency Challenge</a:t>
            </a:r>
            <a:endParaRPr lang="en-US" sz="1333" dirty="0"/>
          </a:p>
        </p:txBody>
      </p:sp>
      <p:sp>
        <p:nvSpPr>
          <p:cNvPr id="5" name="Text 2"/>
          <p:cNvSpPr/>
          <p:nvPr/>
        </p:nvSpPr>
        <p:spPr>
          <a:xfrm>
            <a:off x="602754" y="1601589"/>
            <a:ext cx="3714155" cy="1102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083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Manufacturing facilities face significant challenges in predicting equipment output, leading to inefficient resource allocation and unexpected downtime. Current manual forecasting methods lack accuracy and real-time adaptability.</a:t>
            </a:r>
            <a:endParaRPr lang="en-US" sz="1083" dirty="0"/>
          </a:p>
        </p:txBody>
      </p:sp>
      <p:sp>
        <p:nvSpPr>
          <p:cNvPr id="6" name="Shape 3"/>
          <p:cNvSpPr/>
          <p:nvPr/>
        </p:nvSpPr>
        <p:spPr>
          <a:xfrm>
            <a:off x="602754" y="2858890"/>
            <a:ext cx="3714155" cy="1398984"/>
          </a:xfrm>
          <a:prstGeom prst="roundRect">
            <a:avLst>
              <a:gd name="adj" fmla="val 4137"/>
            </a:avLst>
          </a:prstGeom>
          <a:solidFill>
            <a:srgbClr val="505468"/>
          </a:solidFill>
          <a:ln w="7620">
            <a:solidFill>
              <a:srgbClr val="696D81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46819" y="3002955"/>
            <a:ext cx="1722338" cy="215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333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Issues</a:t>
            </a:r>
            <a:endParaRPr lang="en-US" sz="1333" dirty="0"/>
          </a:p>
        </p:txBody>
      </p:sp>
      <p:sp>
        <p:nvSpPr>
          <p:cNvPr id="8" name="Text 5"/>
          <p:cNvSpPr/>
          <p:nvPr/>
        </p:nvSpPr>
        <p:spPr>
          <a:xfrm>
            <a:off x="746819" y="3355976"/>
            <a:ext cx="3426023" cy="220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708"/>
              </a:lnSpc>
              <a:buSzPct val="100000"/>
              <a:buChar char="•"/>
            </a:pPr>
            <a:r>
              <a:rPr lang="en-US" sz="1083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Unpredictable output variations</a:t>
            </a:r>
            <a:endParaRPr lang="en-US" sz="1083" dirty="0"/>
          </a:p>
        </p:txBody>
      </p:sp>
      <p:sp>
        <p:nvSpPr>
          <p:cNvPr id="9" name="Text 6"/>
          <p:cNvSpPr/>
          <p:nvPr/>
        </p:nvSpPr>
        <p:spPr>
          <a:xfrm>
            <a:off x="746819" y="3624660"/>
            <a:ext cx="3426023" cy="220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708"/>
              </a:lnSpc>
              <a:buSzPct val="100000"/>
              <a:buChar char="•"/>
            </a:pPr>
            <a:r>
              <a:rPr lang="en-US" sz="1083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Resource planning difficulties</a:t>
            </a:r>
            <a:endParaRPr lang="en-US" sz="1083" dirty="0"/>
          </a:p>
        </p:txBody>
      </p:sp>
      <p:sp>
        <p:nvSpPr>
          <p:cNvPr id="10" name="Text 7"/>
          <p:cNvSpPr/>
          <p:nvPr/>
        </p:nvSpPr>
        <p:spPr>
          <a:xfrm>
            <a:off x="746819" y="3893345"/>
            <a:ext cx="3426023" cy="220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708"/>
              </a:lnSpc>
              <a:buSzPct val="100000"/>
              <a:buChar char="•"/>
            </a:pPr>
            <a:r>
              <a:rPr lang="en-US" sz="1083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Limited predictive capabilities</a:t>
            </a:r>
            <a:endParaRPr lang="en-US" sz="1083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412" y="1265833"/>
            <a:ext cx="1891208" cy="1891208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4659412" y="3312021"/>
            <a:ext cx="2364085" cy="1908175"/>
          </a:xfrm>
          <a:prstGeom prst="roundRect">
            <a:avLst>
              <a:gd name="adj" fmla="val 3033"/>
            </a:avLst>
          </a:prstGeom>
          <a:solidFill>
            <a:srgbClr val="D4D5DE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7128" y="3522365"/>
            <a:ext cx="172144" cy="13771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106988" y="3484166"/>
            <a:ext cx="1778794" cy="1543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083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Project Goal:</a:t>
            </a:r>
            <a:r>
              <a:rPr lang="en-US" sz="1083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Develop an accurate linear regression model to predict manufacturing equipment output, enabling proactive decision-making and operational optimization.</a:t>
            </a:r>
            <a:endParaRPr lang="en-US" sz="1083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754" y="5530156"/>
            <a:ext cx="1248668" cy="8775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2EA81C3-AF1D-1FF4-FB6B-3C7CE9321376}"/>
              </a:ext>
            </a:extLst>
          </p:cNvPr>
          <p:cNvSpPr txBox="1"/>
          <p:nvPr/>
        </p:nvSpPr>
        <p:spPr>
          <a:xfrm>
            <a:off x="396202" y="-13315"/>
            <a:ext cx="1041762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E151BB3-6F53-C93A-8ACC-EB2AFC1260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7369" y="192655"/>
            <a:ext cx="1578429" cy="105591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40222-4B3F-8348-FF0E-2F10D5B43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E0FF65-D2D1-64FB-1F01-1A07C63DDF2A}"/>
              </a:ext>
            </a:extLst>
          </p:cNvPr>
          <p:cNvSpPr txBox="1"/>
          <p:nvPr/>
        </p:nvSpPr>
        <p:spPr>
          <a:xfrm>
            <a:off x="925286" y="566057"/>
            <a:ext cx="1041762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 of the Project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C55AB4-477C-5915-6F5B-EDB076153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571" y="304800"/>
            <a:ext cx="1578429" cy="1055914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62" y="1829558"/>
            <a:ext cx="461724" cy="46172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395222" y="1883835"/>
            <a:ext cx="2308741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Objective</a:t>
            </a:r>
            <a:endParaRPr lang="en-US" sz="1800" dirty="0"/>
          </a:p>
        </p:txBody>
      </p:sp>
      <p:sp>
        <p:nvSpPr>
          <p:cNvPr id="7" name="Text 2"/>
          <p:cNvSpPr/>
          <p:nvPr/>
        </p:nvSpPr>
        <p:spPr>
          <a:xfrm>
            <a:off x="1084929" y="2220989"/>
            <a:ext cx="5471671" cy="886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Build a robust linear regression model to accurately predict manufacturing equipment output based on operational parameters, achieving high prediction accuracy and real-world applicability.</a:t>
            </a:r>
            <a:endParaRPr lang="en-US" sz="14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62" y="3309041"/>
            <a:ext cx="461724" cy="46172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209115" y="3395659"/>
            <a:ext cx="2308741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Methodology</a:t>
            </a:r>
            <a:endParaRPr lang="en-US" sz="1800" dirty="0"/>
          </a:p>
        </p:txBody>
      </p:sp>
      <p:sp>
        <p:nvSpPr>
          <p:cNvPr id="10" name="Text 4"/>
          <p:cNvSpPr/>
          <p:nvPr/>
        </p:nvSpPr>
        <p:spPr>
          <a:xfrm>
            <a:off x="1000513" y="3750830"/>
            <a:ext cx="4786314" cy="886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Apply comprehensive data science pipeline including data generation, exploratory analysis, feature engineering, model training, and deployment through containerized streaming API.</a:t>
            </a:r>
            <a:endParaRPr lang="en-US" sz="14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666" y="5095261"/>
            <a:ext cx="461724" cy="46172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084929" y="5181879"/>
            <a:ext cx="2308741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Expected Outcomes</a:t>
            </a:r>
            <a:endParaRPr lang="en-US" sz="1800" dirty="0"/>
          </a:p>
        </p:txBody>
      </p:sp>
      <p:sp>
        <p:nvSpPr>
          <p:cNvPr id="13" name="Text 6"/>
          <p:cNvSpPr/>
          <p:nvPr/>
        </p:nvSpPr>
        <p:spPr>
          <a:xfrm>
            <a:off x="1022026" y="5470367"/>
            <a:ext cx="4991659" cy="886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Deliver production-ready predictive system with documented performance metrics, enabling manufacturing teams to optimize operations and reduce uncertainty in output planning.</a:t>
            </a:r>
            <a:endParaRPr lang="en-US" sz="14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953AD5F-D150-C438-96E3-D5C7933ADC1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7766" r="19907"/>
          <a:stretch>
            <a:fillRect/>
          </a:stretch>
        </p:blipFill>
        <p:spPr>
          <a:xfrm>
            <a:off x="7026536" y="1883835"/>
            <a:ext cx="4786314" cy="438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84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4572000" cy="717242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041462" y="1375711"/>
            <a:ext cx="1456333" cy="143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25"/>
              </a:lnSpc>
            </a:pPr>
            <a:r>
              <a:rPr lang="en-US" sz="1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Synthetic Dataset Creation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5065017" y="1761374"/>
            <a:ext cx="3010893" cy="912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2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Generated realistic manufacturing data simulating equipment parameters including temperature, pressure, speed, and maintenance intervals. Dataset contains 10,000+ observations with controlled noise patterns.</a:t>
            </a:r>
            <a:endParaRPr lang="en-US" sz="1200" dirty="0"/>
          </a:p>
        </p:txBody>
      </p:sp>
      <p:sp>
        <p:nvSpPr>
          <p:cNvPr id="6" name="Shape 3"/>
          <p:cNvSpPr/>
          <p:nvPr/>
        </p:nvSpPr>
        <p:spPr>
          <a:xfrm>
            <a:off x="5025446" y="3551081"/>
            <a:ext cx="205978" cy="205978"/>
          </a:xfrm>
          <a:prstGeom prst="roundRect">
            <a:avLst>
              <a:gd name="adj" fmla="val 1867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5059776" y="3604932"/>
            <a:ext cx="137319" cy="171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042"/>
              </a:lnSpc>
            </a:pPr>
            <a:r>
              <a:rPr lang="en-US" sz="1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5391397" y="3526124"/>
            <a:ext cx="1144588" cy="143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2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Parameter Selection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5362476" y="3774158"/>
            <a:ext cx="2907903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2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Identified key operational variables affecting output</a:t>
            </a:r>
            <a:endParaRPr lang="en-US" sz="1200" dirty="0"/>
          </a:p>
        </p:txBody>
      </p:sp>
      <p:sp>
        <p:nvSpPr>
          <p:cNvPr id="10" name="Shape 7"/>
          <p:cNvSpPr/>
          <p:nvPr/>
        </p:nvSpPr>
        <p:spPr>
          <a:xfrm>
            <a:off x="4996358" y="4202799"/>
            <a:ext cx="205978" cy="205978"/>
          </a:xfrm>
          <a:prstGeom prst="roundRect">
            <a:avLst>
              <a:gd name="adj" fmla="val 1867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041462" y="4245025"/>
            <a:ext cx="137319" cy="171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042"/>
              </a:lnSpc>
            </a:pPr>
            <a:r>
              <a:rPr lang="en-US" sz="1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5292544" y="4273600"/>
            <a:ext cx="1144588" cy="143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2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Noise Modeling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5213747" y="4543822"/>
            <a:ext cx="2907903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2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Incorporated realistic variability patterns</a:t>
            </a:r>
            <a:endParaRPr lang="en-US" sz="1200" dirty="0"/>
          </a:p>
        </p:txBody>
      </p:sp>
      <p:sp>
        <p:nvSpPr>
          <p:cNvPr id="14" name="Shape 11"/>
          <p:cNvSpPr/>
          <p:nvPr/>
        </p:nvSpPr>
        <p:spPr>
          <a:xfrm>
            <a:off x="4996358" y="4876453"/>
            <a:ext cx="205978" cy="205978"/>
          </a:xfrm>
          <a:prstGeom prst="roundRect">
            <a:avLst>
              <a:gd name="adj" fmla="val 1867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5030688" y="4932859"/>
            <a:ext cx="137319" cy="171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042"/>
              </a:lnSpc>
            </a:pPr>
            <a:r>
              <a:rPr lang="en-US" sz="1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5270997" y="4932859"/>
            <a:ext cx="1144588" cy="143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2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Validation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5168007" y="5203081"/>
            <a:ext cx="2907903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2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Ensured statistical consistency and realism</a:t>
            </a:r>
            <a:endParaRPr lang="en-US" sz="1200" dirty="0"/>
          </a:p>
        </p:txBody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4"/>
          <a:srcRect t="22332" b="18375"/>
          <a:stretch>
            <a:fillRect/>
          </a:stretch>
        </p:blipFill>
        <p:spPr>
          <a:xfrm>
            <a:off x="9451578" y="5173483"/>
            <a:ext cx="2740422" cy="1624866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8675335" y="1466681"/>
            <a:ext cx="3205361" cy="302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75"/>
              </a:lnSpc>
            </a:pPr>
            <a:r>
              <a:rPr lang="en-US" sz="1600" b="1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10K+</a:t>
            </a:r>
            <a:endParaRPr lang="en-US" sz="1600" b="1" dirty="0"/>
          </a:p>
        </p:txBody>
      </p:sp>
      <p:sp>
        <p:nvSpPr>
          <p:cNvPr id="20" name="Text 16"/>
          <p:cNvSpPr/>
          <p:nvPr/>
        </p:nvSpPr>
        <p:spPr>
          <a:xfrm>
            <a:off x="9758595" y="1787161"/>
            <a:ext cx="1144588" cy="143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12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Points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8691586" y="1995735"/>
            <a:ext cx="3205361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12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Comprehensive dataset size</a:t>
            </a:r>
            <a:endParaRPr lang="en-US" sz="1200" dirty="0"/>
          </a:p>
        </p:txBody>
      </p:sp>
      <p:sp>
        <p:nvSpPr>
          <p:cNvPr id="22" name="Text 18"/>
          <p:cNvSpPr/>
          <p:nvPr/>
        </p:nvSpPr>
        <p:spPr>
          <a:xfrm>
            <a:off x="8728208" y="2681815"/>
            <a:ext cx="3205361" cy="302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75"/>
              </a:lnSpc>
            </a:pPr>
            <a:r>
              <a:rPr lang="en-US" sz="1600" b="1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8</a:t>
            </a:r>
            <a:endParaRPr lang="en-US" sz="1600" b="1" dirty="0"/>
          </a:p>
        </p:txBody>
      </p:sp>
      <p:sp>
        <p:nvSpPr>
          <p:cNvPr id="23" name="Text 19"/>
          <p:cNvSpPr/>
          <p:nvPr/>
        </p:nvSpPr>
        <p:spPr>
          <a:xfrm>
            <a:off x="9758595" y="2966757"/>
            <a:ext cx="1144588" cy="35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12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Features</a:t>
            </a:r>
            <a:endParaRPr lang="en-US" sz="1200" dirty="0"/>
          </a:p>
        </p:txBody>
      </p:sp>
      <p:sp>
        <p:nvSpPr>
          <p:cNvPr id="24" name="Text 20"/>
          <p:cNvSpPr/>
          <p:nvPr/>
        </p:nvSpPr>
        <p:spPr>
          <a:xfrm>
            <a:off x="8763397" y="3148736"/>
            <a:ext cx="3205361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12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Operational parameters</a:t>
            </a:r>
            <a:endParaRPr lang="en-US" sz="1200" dirty="0"/>
          </a:p>
        </p:txBody>
      </p:sp>
      <p:sp>
        <p:nvSpPr>
          <p:cNvPr id="25" name="Text 21"/>
          <p:cNvSpPr/>
          <p:nvPr/>
        </p:nvSpPr>
        <p:spPr>
          <a:xfrm>
            <a:off x="8728207" y="3717858"/>
            <a:ext cx="3205361" cy="302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75"/>
              </a:lnSpc>
            </a:pPr>
            <a:r>
              <a:rPr lang="en-US" sz="1600" b="1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1600" b="1" dirty="0"/>
          </a:p>
        </p:txBody>
      </p:sp>
      <p:sp>
        <p:nvSpPr>
          <p:cNvPr id="26" name="Text 22"/>
          <p:cNvSpPr/>
          <p:nvPr/>
        </p:nvSpPr>
        <p:spPr>
          <a:xfrm>
            <a:off x="9793783" y="4101952"/>
            <a:ext cx="1144588" cy="143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12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Target Variable</a:t>
            </a:r>
            <a:endParaRPr lang="en-US" sz="1200" dirty="0"/>
          </a:p>
        </p:txBody>
      </p:sp>
      <p:sp>
        <p:nvSpPr>
          <p:cNvPr id="27" name="Text 23"/>
          <p:cNvSpPr/>
          <p:nvPr/>
        </p:nvSpPr>
        <p:spPr>
          <a:xfrm>
            <a:off x="8789269" y="4345136"/>
            <a:ext cx="3205361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12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Equipment output</a:t>
            </a:r>
            <a:endParaRPr lang="en-US" sz="1200" dirty="0"/>
          </a:p>
        </p:txBody>
      </p:sp>
      <p:pic>
        <p:nvPicPr>
          <p:cNvPr id="2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5018" y="6201966"/>
            <a:ext cx="829767" cy="58310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9A49387-6A50-6351-7188-762CE09BB55B}"/>
              </a:ext>
            </a:extLst>
          </p:cNvPr>
          <p:cNvSpPr txBox="1"/>
          <p:nvPr/>
        </p:nvSpPr>
        <p:spPr>
          <a:xfrm>
            <a:off x="4793629" y="-284589"/>
            <a:ext cx="104176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generation &amp; Loading</a:t>
            </a:r>
          </a:p>
          <a:p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85696F0-A230-4170-D65B-94252D73C1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9668" y="36797"/>
            <a:ext cx="1578429" cy="10559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01014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212636" y="1725613"/>
            <a:ext cx="3837970" cy="1112539"/>
          </a:xfrm>
          <a:prstGeom prst="roundRect">
            <a:avLst>
              <a:gd name="adj" fmla="val 3647"/>
            </a:avLst>
          </a:prstGeom>
          <a:solidFill>
            <a:srgbClr val="E2E3E9"/>
          </a:solidFill>
          <a:ln w="7620">
            <a:solidFill>
              <a:srgbClr val="505468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22188" y="1812727"/>
            <a:ext cx="242392" cy="242392"/>
          </a:xfrm>
          <a:prstGeom prst="roundRect">
            <a:avLst>
              <a:gd name="adj" fmla="val 31433581"/>
            </a:avLst>
          </a:prstGeom>
          <a:solidFill>
            <a:srgbClr val="505468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63" y="1865709"/>
            <a:ext cx="109042" cy="13632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2189" y="2135882"/>
            <a:ext cx="1010146" cy="126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958"/>
              </a:lnSpc>
            </a:pPr>
            <a:r>
              <a:rPr lang="en-US" sz="1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Dataset Structure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22188" y="2310507"/>
            <a:ext cx="3545880" cy="258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00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Analyzed data types, missing values, and basic statistics. Confirmed data integrity with zero null values and appropriate numerical distributions across all features.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4252018" y="1812727"/>
            <a:ext cx="3683596" cy="1025425"/>
          </a:xfrm>
          <a:prstGeom prst="roundRect">
            <a:avLst>
              <a:gd name="adj" fmla="val 3647"/>
            </a:avLst>
          </a:prstGeom>
          <a:solidFill>
            <a:srgbClr val="E2E3E9"/>
          </a:solidFill>
          <a:ln w="7620">
            <a:solidFill>
              <a:srgbClr val="505468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4323060" y="1812727"/>
            <a:ext cx="242392" cy="242392"/>
          </a:xfrm>
          <a:prstGeom prst="roundRect">
            <a:avLst>
              <a:gd name="adj" fmla="val 31433581"/>
            </a:avLst>
          </a:prstGeom>
          <a:solidFill>
            <a:srgbClr val="505468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9735" y="1865709"/>
            <a:ext cx="109042" cy="13632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323060" y="2135882"/>
            <a:ext cx="1010146" cy="126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958"/>
              </a:lnSpc>
            </a:pPr>
            <a:r>
              <a:rPr lang="en-US" sz="1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Analysis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4323060" y="2310507"/>
            <a:ext cx="3545880" cy="258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00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Examined individual variable characteristics including range, mean, standard deviation, and distribution patterns. Identified potential outliers and anomalies.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8022728" y="1845121"/>
            <a:ext cx="3734197" cy="1104017"/>
          </a:xfrm>
          <a:prstGeom prst="roundRect">
            <a:avLst>
              <a:gd name="adj" fmla="val 3647"/>
            </a:avLst>
          </a:prstGeom>
          <a:solidFill>
            <a:srgbClr val="E2E3E9"/>
          </a:solidFill>
          <a:ln w="7620">
            <a:solidFill>
              <a:srgbClr val="505468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8123932" y="1833736"/>
            <a:ext cx="242392" cy="242392"/>
          </a:xfrm>
          <a:prstGeom prst="roundRect">
            <a:avLst>
              <a:gd name="adj" fmla="val 31433581"/>
            </a:avLst>
          </a:prstGeom>
          <a:solidFill>
            <a:srgbClr val="505468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0607" y="1865709"/>
            <a:ext cx="109042" cy="13632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123932" y="2135882"/>
            <a:ext cx="1031875" cy="126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958"/>
              </a:lnSpc>
            </a:pPr>
            <a:r>
              <a:rPr lang="en-US" sz="1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Relationship Mapping</a:t>
            </a:r>
            <a:endParaRPr lang="en-US" sz="1200" dirty="0"/>
          </a:p>
        </p:txBody>
      </p:sp>
      <p:sp>
        <p:nvSpPr>
          <p:cNvPr id="18" name="Text 12"/>
          <p:cNvSpPr/>
          <p:nvPr/>
        </p:nvSpPr>
        <p:spPr>
          <a:xfrm>
            <a:off x="8123932" y="2310507"/>
            <a:ext cx="3545880" cy="258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00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Investigated correlations between predictor variables and target output. Discovered key relationships that inform feature selection and model design.</a:t>
            </a:r>
            <a:endParaRPr lang="en-US" sz="1200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074" y="2838152"/>
            <a:ext cx="4130378" cy="3615532"/>
          </a:xfrm>
          <a:prstGeom prst="rect">
            <a:avLst/>
          </a:prstGeom>
        </p:spPr>
      </p:pic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8"/>
          <a:srcRect l="9239" t="11846" r="9156" b="7965"/>
          <a:stretch>
            <a:fillRect/>
          </a:stretch>
        </p:blipFill>
        <p:spPr>
          <a:xfrm>
            <a:off x="6534912" y="3303538"/>
            <a:ext cx="2950464" cy="3150146"/>
          </a:xfrm>
          <a:prstGeom prst="rect">
            <a:avLst/>
          </a:prstGeom>
        </p:spPr>
      </p:pic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074" y="6635453"/>
            <a:ext cx="732333" cy="51464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91DDD7F-8258-D3EF-27A7-7CE6861536D7}"/>
              </a:ext>
            </a:extLst>
          </p:cNvPr>
          <p:cNvSpPr txBox="1"/>
          <p:nvPr/>
        </p:nvSpPr>
        <p:spPr>
          <a:xfrm>
            <a:off x="212636" y="309532"/>
            <a:ext cx="85722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Exploration &amp; Understanding</a:t>
            </a:r>
          </a:p>
          <a:p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B1908BD-EAC9-0254-24C5-0A069CA43E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78496" y="837106"/>
            <a:ext cx="1578429" cy="10559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8D18A-46DB-F5D1-756C-F184C084F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93F408-C014-7315-2453-24243AE17923}"/>
              </a:ext>
            </a:extLst>
          </p:cNvPr>
          <p:cNvSpPr txBox="1"/>
          <p:nvPr/>
        </p:nvSpPr>
        <p:spPr>
          <a:xfrm>
            <a:off x="887186" y="0"/>
            <a:ext cx="1041762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96A49B-83D6-F8B3-4C66-C504645B38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53" t="20726" r="16597" b="6041"/>
          <a:stretch>
            <a:fillRect/>
          </a:stretch>
        </p:blipFill>
        <p:spPr>
          <a:xfrm>
            <a:off x="966788" y="1071563"/>
            <a:ext cx="5129212" cy="5586414"/>
          </a:xfrm>
          <a:prstGeom prst="rect">
            <a:avLst/>
          </a:prstGeom>
        </p:spPr>
      </p:pic>
      <p:pic>
        <p:nvPicPr>
          <p:cNvPr id="5126" name="Picture 6" descr="Flow chart showing the step-by-step procedure of the EDA ">
            <a:extLst>
              <a:ext uri="{FF2B5EF4-FFF2-40B4-BE49-F238E27FC236}">
                <a16:creationId xmlns:a16="http://schemas.microsoft.com/office/drawing/2014/main" id="{8BACA249-AFF4-B15F-A213-601694434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2" y="0"/>
            <a:ext cx="53768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1C0664-7FB5-BC4E-DCFE-5606299AD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1847" y="102985"/>
            <a:ext cx="1578429" cy="10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46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440" y="-25460"/>
            <a:ext cx="3078560" cy="688346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04" y="980778"/>
            <a:ext cx="553740" cy="81498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60872" y="1091506"/>
            <a:ext cx="1384498" cy="172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33"/>
              </a:lnSpc>
            </a:pPr>
            <a:r>
              <a:rPr lang="en-US" sz="14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Cleaning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1260872" y="1330821"/>
            <a:ext cx="5762724" cy="3542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Outlier detection and treatment using statistical methods. Applied IQR-based filtering to remove extreme values while preserving data integrity.</a:t>
            </a: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404" y="1795760"/>
            <a:ext cx="553740" cy="81498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260872" y="1906489"/>
            <a:ext cx="1384498" cy="172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33"/>
              </a:lnSpc>
            </a:pPr>
            <a:r>
              <a:rPr lang="en-US" sz="14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Scaling</a:t>
            </a:r>
            <a:endParaRPr lang="en-US" sz="1400" dirty="0"/>
          </a:p>
        </p:txBody>
      </p:sp>
      <p:sp>
        <p:nvSpPr>
          <p:cNvPr id="9" name="Text 4"/>
          <p:cNvSpPr/>
          <p:nvPr/>
        </p:nvSpPr>
        <p:spPr>
          <a:xfrm>
            <a:off x="1260872" y="2145805"/>
            <a:ext cx="5762724" cy="3542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Standardized numerical features using StandardScaler to ensure equal contribution from all variables in the linear regression model.</a:t>
            </a:r>
            <a:endParaRPr lang="en-US" sz="12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404" y="2610744"/>
            <a:ext cx="553740" cy="81498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260872" y="2721471"/>
            <a:ext cx="1384498" cy="172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33"/>
              </a:lnSpc>
            </a:pPr>
            <a:r>
              <a:rPr lang="en-US" sz="14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Engineering</a:t>
            </a:r>
            <a:endParaRPr lang="en-US" sz="1400" dirty="0"/>
          </a:p>
        </p:txBody>
      </p:sp>
      <p:sp>
        <p:nvSpPr>
          <p:cNvPr id="12" name="Text 6"/>
          <p:cNvSpPr/>
          <p:nvPr/>
        </p:nvSpPr>
        <p:spPr>
          <a:xfrm>
            <a:off x="1260872" y="2960787"/>
            <a:ext cx="5762724" cy="3542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Created interaction terms and polynomial features to capture non-linear relationships between operational parameters.</a:t>
            </a:r>
            <a:endParaRPr lang="en-US" sz="1200" dirty="0"/>
          </a:p>
        </p:txBody>
      </p:sp>
      <p:sp>
        <p:nvSpPr>
          <p:cNvPr id="13" name="Text 7"/>
          <p:cNvSpPr/>
          <p:nvPr/>
        </p:nvSpPr>
        <p:spPr>
          <a:xfrm>
            <a:off x="596404" y="3660974"/>
            <a:ext cx="1384498" cy="172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33"/>
              </a:lnSpc>
            </a:pPr>
            <a:r>
              <a:rPr lang="en-US" sz="14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Preprocessing Steps</a:t>
            </a:r>
            <a:endParaRPr lang="en-US" sz="1400" dirty="0"/>
          </a:p>
        </p:txBody>
      </p:sp>
      <p:sp>
        <p:nvSpPr>
          <p:cNvPr id="14" name="Text 8"/>
          <p:cNvSpPr/>
          <p:nvPr/>
        </p:nvSpPr>
        <p:spPr>
          <a:xfrm>
            <a:off x="596405" y="3944640"/>
            <a:ext cx="3078559" cy="1771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375"/>
              </a:lnSpc>
              <a:buSzPct val="100000"/>
              <a:buChar char="•"/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Missing value imputation (none required)</a:t>
            </a:r>
            <a:endParaRPr lang="en-US" sz="1200" dirty="0"/>
          </a:p>
        </p:txBody>
      </p:sp>
      <p:sp>
        <p:nvSpPr>
          <p:cNvPr id="15" name="Text 9"/>
          <p:cNvSpPr/>
          <p:nvPr/>
        </p:nvSpPr>
        <p:spPr>
          <a:xfrm>
            <a:off x="596405" y="4160441"/>
            <a:ext cx="3078559" cy="1771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375"/>
              </a:lnSpc>
              <a:buSzPct val="100000"/>
              <a:buChar char="•"/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Outlier removal using 1.5 × IQR method</a:t>
            </a:r>
            <a:endParaRPr lang="en-US" sz="1200" dirty="0"/>
          </a:p>
        </p:txBody>
      </p:sp>
      <p:sp>
        <p:nvSpPr>
          <p:cNvPr id="16" name="Text 10"/>
          <p:cNvSpPr/>
          <p:nvPr/>
        </p:nvSpPr>
        <p:spPr>
          <a:xfrm>
            <a:off x="596405" y="4376242"/>
            <a:ext cx="3078559" cy="1771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375"/>
              </a:lnSpc>
              <a:buSzPct val="100000"/>
              <a:buChar char="•"/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Feature standardization and normalization</a:t>
            </a:r>
            <a:endParaRPr lang="en-US" sz="1200" dirty="0"/>
          </a:p>
        </p:txBody>
      </p:sp>
      <p:sp>
        <p:nvSpPr>
          <p:cNvPr id="17" name="Text 11"/>
          <p:cNvSpPr/>
          <p:nvPr/>
        </p:nvSpPr>
        <p:spPr>
          <a:xfrm>
            <a:off x="596405" y="4592043"/>
            <a:ext cx="3078559" cy="1771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375"/>
              </a:lnSpc>
              <a:buSzPct val="100000"/>
              <a:buChar char="•"/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Train-validation-test split (70-15-15)</a:t>
            </a:r>
            <a:endParaRPr lang="en-US" sz="120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0119" y="3660974"/>
            <a:ext cx="2001044" cy="2001044"/>
          </a:xfrm>
          <a:prstGeom prst="rect">
            <a:avLst/>
          </a:prstGeom>
        </p:spPr>
      </p:pic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404" y="5924848"/>
            <a:ext cx="1003697" cy="7053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8AE09B7-84D1-C90F-F404-83250821B234}"/>
              </a:ext>
            </a:extLst>
          </p:cNvPr>
          <p:cNvSpPr txBox="1"/>
          <p:nvPr/>
        </p:nvSpPr>
        <p:spPr>
          <a:xfrm>
            <a:off x="270321" y="-465871"/>
            <a:ext cx="92796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 &amp; Feature Engineering</a:t>
            </a:r>
          </a:p>
          <a:p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B1CE53B-57E3-B251-26CE-AF290EB825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43250" y="-24332"/>
            <a:ext cx="1578429" cy="105591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08069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65534" y="1932682"/>
            <a:ext cx="1743273" cy="13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42"/>
              </a:lnSpc>
            </a:pPr>
            <a:r>
              <a:rPr lang="en-US" sz="16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Linear Regression Implementation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495449" y="2269086"/>
            <a:ext cx="7848451" cy="40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83"/>
              </a:lnSpc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Developed multiple linear regression model using scikit-learn, incorporating all preprocessed features. Applied regularization techniques to prevent overfitting and improve generalization.</a:t>
            </a:r>
          </a:p>
          <a:p>
            <a:pPr>
              <a:lnSpc>
                <a:spcPts val="1083"/>
              </a:lnSpc>
            </a:pPr>
            <a:endParaRPr lang="en-US" sz="1400" dirty="0">
              <a:solidFill>
                <a:srgbClr val="5B5F71"/>
              </a:solidFill>
              <a:latin typeface="Instrument Sans Medium" pitchFamily="34" charset="0"/>
            </a:endParaRPr>
          </a:p>
          <a:p>
            <a:pPr>
              <a:lnSpc>
                <a:spcPts val="1083"/>
              </a:lnSpc>
            </a:pPr>
            <a:endParaRPr lang="en-US" sz="1400" dirty="0">
              <a:solidFill>
                <a:srgbClr val="5B5F71"/>
              </a:solidFill>
              <a:latin typeface="Instrument Sans Medium" pitchFamily="34" charset="0"/>
            </a:endParaRPr>
          </a:p>
          <a:p>
            <a:pPr>
              <a:lnSpc>
                <a:spcPts val="1083"/>
              </a:lnSpc>
            </a:pPr>
            <a:endParaRPr lang="en-US" sz="1400" dirty="0"/>
          </a:p>
        </p:txBody>
      </p:sp>
      <p:sp>
        <p:nvSpPr>
          <p:cNvPr id="6" name="Shape 3"/>
          <p:cNvSpPr/>
          <p:nvPr/>
        </p:nvSpPr>
        <p:spPr>
          <a:xfrm>
            <a:off x="582713" y="2968476"/>
            <a:ext cx="86419" cy="402729"/>
          </a:xfrm>
          <a:prstGeom prst="roundRect">
            <a:avLst>
              <a:gd name="adj" fmla="val 4202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491976" y="2910483"/>
            <a:ext cx="259358" cy="259358"/>
          </a:xfrm>
          <a:prstGeom prst="roundRect">
            <a:avLst>
              <a:gd name="adj" fmla="val 14690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816" y="2984188"/>
            <a:ext cx="129679" cy="16202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86421" y="3027707"/>
            <a:ext cx="1080691" cy="13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42"/>
              </a:lnSpc>
            </a:pPr>
            <a:r>
              <a:rPr lang="en-US" sz="16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Splitting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886421" y="3305770"/>
            <a:ext cx="5752803" cy="138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83"/>
              </a:lnSpc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Systematic train-validation-test division</a:t>
            </a:r>
            <a:endParaRPr lang="en-US" sz="1400" dirty="0"/>
          </a:p>
        </p:txBody>
      </p:sp>
      <p:sp>
        <p:nvSpPr>
          <p:cNvPr id="11" name="Shape 7"/>
          <p:cNvSpPr/>
          <p:nvPr/>
        </p:nvSpPr>
        <p:spPr>
          <a:xfrm>
            <a:off x="891928" y="3908257"/>
            <a:ext cx="86419" cy="402729"/>
          </a:xfrm>
          <a:prstGeom prst="roundRect">
            <a:avLst>
              <a:gd name="adj" fmla="val 4202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811312" y="3829715"/>
            <a:ext cx="259358" cy="259358"/>
          </a:xfrm>
          <a:prstGeom prst="roundRect">
            <a:avLst>
              <a:gd name="adj" fmla="val 14690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421" y="3885952"/>
            <a:ext cx="129679" cy="16202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268313" y="3908276"/>
            <a:ext cx="1080691" cy="13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42"/>
              </a:lnSpc>
            </a:pPr>
            <a:r>
              <a:rPr lang="en-US" sz="16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 Training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1765399" y="5185617"/>
            <a:ext cx="5623123" cy="138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83"/>
              </a:lnSpc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Linear regression with regularization</a:t>
            </a:r>
            <a:endParaRPr lang="en-US" sz="1400" dirty="0"/>
          </a:p>
        </p:txBody>
      </p:sp>
      <p:sp>
        <p:nvSpPr>
          <p:cNvPr id="16" name="Shape 11"/>
          <p:cNvSpPr/>
          <p:nvPr/>
        </p:nvSpPr>
        <p:spPr>
          <a:xfrm>
            <a:off x="1506042" y="4927748"/>
            <a:ext cx="86419" cy="402729"/>
          </a:xfrm>
          <a:prstGeom prst="roundRect">
            <a:avLst>
              <a:gd name="adj" fmla="val 4202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7" name="Shape 12"/>
          <p:cNvSpPr/>
          <p:nvPr/>
        </p:nvSpPr>
        <p:spPr>
          <a:xfrm>
            <a:off x="1419623" y="4870994"/>
            <a:ext cx="259358" cy="259358"/>
          </a:xfrm>
          <a:prstGeom prst="roundRect">
            <a:avLst>
              <a:gd name="adj" fmla="val 14690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4412" y="4919711"/>
            <a:ext cx="129679" cy="162024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1765399" y="4884488"/>
            <a:ext cx="1218803" cy="13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42"/>
              </a:lnSpc>
            </a:pPr>
            <a:r>
              <a:rPr lang="en-US" sz="16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Hyperparameter Tuning</a:t>
            </a:r>
            <a:endParaRPr lang="en-US" sz="1600" dirty="0"/>
          </a:p>
        </p:txBody>
      </p:sp>
      <p:sp>
        <p:nvSpPr>
          <p:cNvPr id="20" name="Text 14"/>
          <p:cNvSpPr/>
          <p:nvPr/>
        </p:nvSpPr>
        <p:spPr>
          <a:xfrm>
            <a:off x="1145780" y="4188203"/>
            <a:ext cx="5493444" cy="138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83"/>
              </a:lnSpc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Grid search optimization</a:t>
            </a:r>
            <a:endParaRPr lang="en-US" sz="1400" dirty="0"/>
          </a:p>
        </p:txBody>
      </p:sp>
      <p:sp>
        <p:nvSpPr>
          <p:cNvPr id="21" name="Shape 15"/>
          <p:cNvSpPr/>
          <p:nvPr/>
        </p:nvSpPr>
        <p:spPr>
          <a:xfrm>
            <a:off x="2057252" y="5665321"/>
            <a:ext cx="86419" cy="402729"/>
          </a:xfrm>
          <a:prstGeom prst="roundRect">
            <a:avLst>
              <a:gd name="adj" fmla="val 4202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22" name="Shape 16"/>
          <p:cNvSpPr/>
          <p:nvPr/>
        </p:nvSpPr>
        <p:spPr>
          <a:xfrm>
            <a:off x="2005955" y="5618361"/>
            <a:ext cx="259358" cy="259358"/>
          </a:xfrm>
          <a:prstGeom prst="roundRect">
            <a:avLst>
              <a:gd name="adj" fmla="val 14690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 sz="2000" dirty="0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0795" y="5640007"/>
            <a:ext cx="129679" cy="162024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2405807" y="5734513"/>
            <a:ext cx="1080691" cy="13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42"/>
              </a:lnSpc>
            </a:pPr>
            <a:r>
              <a:rPr lang="en-US" sz="16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Cross-Validation</a:t>
            </a:r>
            <a:endParaRPr lang="en-US" sz="1600" dirty="0"/>
          </a:p>
        </p:txBody>
      </p:sp>
      <p:sp>
        <p:nvSpPr>
          <p:cNvPr id="25" name="Text 18"/>
          <p:cNvSpPr/>
          <p:nvPr/>
        </p:nvSpPr>
        <p:spPr>
          <a:xfrm>
            <a:off x="2405807" y="6097334"/>
            <a:ext cx="5363766" cy="138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83"/>
              </a:lnSpc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5-fold validation for robustness</a:t>
            </a:r>
            <a:endParaRPr lang="en-US" sz="1400" dirty="0"/>
          </a:p>
        </p:txBody>
      </p:sp>
      <p:pic>
        <p:nvPicPr>
          <p:cNvPr id="2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6376" y="2464395"/>
            <a:ext cx="4365624" cy="4365624"/>
          </a:xfrm>
          <a:prstGeom prst="rect">
            <a:avLst/>
          </a:prstGeom>
        </p:spPr>
      </p:pic>
      <p:sp>
        <p:nvSpPr>
          <p:cNvPr id="30" name="Text 22"/>
          <p:cNvSpPr/>
          <p:nvPr/>
        </p:nvSpPr>
        <p:spPr>
          <a:xfrm>
            <a:off x="6918623" y="5579567"/>
            <a:ext cx="4714974" cy="138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083"/>
              </a:lnSpc>
              <a:buSzPct val="100000"/>
              <a:buChar char="•"/>
            </a:pPr>
            <a:endParaRPr lang="en-US" sz="1400" dirty="0"/>
          </a:p>
        </p:txBody>
      </p:sp>
      <p:sp>
        <p:nvSpPr>
          <p:cNvPr id="31" name="Text 23"/>
          <p:cNvSpPr/>
          <p:nvPr/>
        </p:nvSpPr>
        <p:spPr>
          <a:xfrm>
            <a:off x="6918623" y="5748040"/>
            <a:ext cx="4714974" cy="138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083"/>
              </a:lnSpc>
              <a:buSzPct val="100000"/>
              <a:buChar char="•"/>
            </a:pPr>
            <a:endParaRPr lang="en-US" sz="1400" dirty="0"/>
          </a:p>
        </p:txBody>
      </p:sp>
      <p:pic>
        <p:nvPicPr>
          <p:cNvPr id="34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535" y="6516787"/>
            <a:ext cx="783531" cy="55066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5CEF693-3F1B-C86F-2FE2-E46BBF83FD9B}"/>
              </a:ext>
            </a:extLst>
          </p:cNvPr>
          <p:cNvSpPr txBox="1"/>
          <p:nvPr/>
        </p:nvSpPr>
        <p:spPr>
          <a:xfrm>
            <a:off x="153762" y="508705"/>
            <a:ext cx="104176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Building &amp; Training</a:t>
            </a:r>
          </a:p>
          <a:p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6A1A8DE-0F20-800C-3FA2-50793CC053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32571" y="304800"/>
            <a:ext cx="1578429" cy="105591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944</Words>
  <Application>Microsoft Office PowerPoint</Application>
  <PresentationFormat>Widescreen</PresentationFormat>
  <Paragraphs>174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Anantason Bold</vt:lpstr>
      <vt:lpstr>Arial</vt:lpstr>
      <vt:lpstr>Calibri</vt:lpstr>
      <vt:lpstr>Calibri Light</vt:lpstr>
      <vt:lpstr>Instrument Sans Light</vt:lpstr>
      <vt:lpstr>Instrument Sans Medium</vt:lpstr>
      <vt:lpstr>Instrument Sans Semi Bold</vt:lpstr>
      <vt:lpstr>Times New Roman</vt:lpstr>
      <vt:lpstr>Office Theme</vt:lpstr>
      <vt:lpstr>     Capstone Project1  MANUFACTURING  EQUIPMENT  OUTPUT PREDICTION  WITH  LINEAR  REGRESSION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TNS INDIA FOUNDATION</dc:creator>
  <cp:lastModifiedBy>Balaji Ramakrishnan</cp:lastModifiedBy>
  <cp:revision>4</cp:revision>
  <dcterms:created xsi:type="dcterms:W3CDTF">2025-09-02T04:26:51Z</dcterms:created>
  <dcterms:modified xsi:type="dcterms:W3CDTF">2025-09-21T17:43:57Z</dcterms:modified>
</cp:coreProperties>
</file>